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5E6C01A-C857-4A7C-8729-AEA32936C529}">
  <a:tblStyle styleId="{65E6C01A-C857-4A7C-8729-AEA32936C52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aaaf1fb5d_3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aaaf1fb5d_3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1aaaf1fb5d_3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1aaaf1fb5d_3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aaaf1fb5d_3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aaaf1fb5d_3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1aaaf1fb5d_8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1aaaf1fb5d_8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1aaaf1fb5d_8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1aaaf1fb5d_8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aaaf1fb5d_8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aaaf1fb5d_8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1aaaf1fb5d_8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1aaaf1fb5d_8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aaaf1fb5d_8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1aaaf1fb5d_8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aaaf1fb5d_8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1aaaf1fb5d_8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1aaaf1fb5d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1aaaf1fb5d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1aaaf1fb5d_8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1aaaf1fb5d_8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aaaf1fb5d_8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1aaaf1fb5d_8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0f5bf9ff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20f5bf9ff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aaaf1fb5d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1aaaf1fb5d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aaaf1fb5d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1aaaf1fb5d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1aaaf1fb5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1aaaf1fb5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1aaaf1fb5d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1aaaf1fb5d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1aaaf1fb5d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1aaaf1fb5d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20f5bf9ff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20f5bf9ff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aaaf1fb5d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1aaaf1fb5d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1aaaf1fb5d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1aaaf1fb5d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1aa88a5b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1aa88a5b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1aaaf1fb5d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1aaaf1fb5d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aaaf1fb5d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1aaaf1fb5d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0f5bf9ff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20f5bf9ff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1aaaf1fb5d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1aaaf1fb5d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1aaaf1fb5d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1aaaf1fb5d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aaaf1fb5d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aaaf1fb5d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aaaf1fb5d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1aaaf1fb5d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1aaaf1fb5d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1aaaf1fb5d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20f5bf9ff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20f5bf9ff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20f5bf9ff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20f5bf9ff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20f5bf9ff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20f5bf9ff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20f5bf9ff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20f5bf9ff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20f5bf9ff4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20f5bf9ff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aa88a5be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aa88a5be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1aa88a5be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1aa88a5be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20ef811be0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20ef811be0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1aaaf1fb5d_8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1aaaf1fb5d_8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20f5bf9ff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20f5bf9ff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1aaaf1fb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1aaaf1fb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1aaaf1fb5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1aaaf1fb5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1aaaf1fb5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1aaaf1fb5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aaaf1fb5d_8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1aaaf1fb5d_8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1aaaf1fb5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1aaaf1fb5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1aaaf1fb5d_8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1aaaf1fb5d_8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aaaf1fb5d_3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1aaaf1fb5d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1aaaf1fb5d_3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1aaaf1fb5d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1aaaf1fb5d_3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1aaaf1fb5d_3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Relationship Id="rId4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Relationship Id="rId4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Relationship Id="rId4" Type="http://schemas.openxmlformats.org/officeDocument/2006/relationships/image" Target="../media/image39.png"/><Relationship Id="rId5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www.data.go.kr/data/15083033/fileData.do" TargetMode="External"/><Relationship Id="rId4" Type="http://schemas.openxmlformats.org/officeDocument/2006/relationships/hyperlink" Target="https://data.seoul.go.kr/dataList/OA-9816/S/1/datasetView.do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Relationship Id="rId4" Type="http://schemas.openxmlformats.org/officeDocument/2006/relationships/image" Target="../media/image42.png"/><Relationship Id="rId5" Type="http://schemas.openxmlformats.org/officeDocument/2006/relationships/image" Target="../media/image4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9.png"/><Relationship Id="rId4" Type="http://schemas.openxmlformats.org/officeDocument/2006/relationships/image" Target="../media/image4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8.png"/><Relationship Id="rId4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559025" y="2110950"/>
            <a:ext cx="6401400" cy="92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backend 관통 프로젝트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485" y="152400"/>
            <a:ext cx="788383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300" y="0"/>
            <a:ext cx="771524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347" y="684773"/>
            <a:ext cx="7137503" cy="39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2921100" y="2089200"/>
            <a:ext cx="3301800" cy="9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클래스 다이아그램</a:t>
            </a:r>
            <a:endParaRPr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>
            <p:ph type="title"/>
          </p:nvPr>
        </p:nvSpPr>
        <p:spPr>
          <a:xfrm>
            <a:off x="274700" y="119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HouseDeal (실거래가)</a:t>
            </a:r>
            <a:endParaRPr/>
          </a:p>
        </p:txBody>
      </p:sp>
      <p:pic>
        <p:nvPicPr>
          <p:cNvPr id="132" name="Google Shape;1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875" y="597375"/>
            <a:ext cx="4458250" cy="454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/>
          <p:nvPr>
            <p:ph type="title"/>
          </p:nvPr>
        </p:nvSpPr>
        <p:spPr>
          <a:xfrm>
            <a:off x="274700" y="119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Interest (관심지역)</a:t>
            </a:r>
            <a:endParaRPr/>
          </a:p>
        </p:txBody>
      </p:sp>
      <p:pic>
        <p:nvPicPr>
          <p:cNvPr id="138" name="Google Shape;1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163" y="692100"/>
            <a:ext cx="7313687" cy="414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>
            <p:ph type="title"/>
          </p:nvPr>
        </p:nvSpPr>
        <p:spPr>
          <a:xfrm>
            <a:off x="274700" y="119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Notice (공지사항)</a:t>
            </a:r>
            <a:endParaRPr/>
          </a:p>
        </p:txBody>
      </p:sp>
      <p:pic>
        <p:nvPicPr>
          <p:cNvPr id="144" name="Google Shape;1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13" y="692100"/>
            <a:ext cx="6203574" cy="414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>
            <p:ph type="title"/>
          </p:nvPr>
        </p:nvSpPr>
        <p:spPr>
          <a:xfrm>
            <a:off x="274700" y="119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StoreEnv(상권&amp;환경)</a:t>
            </a:r>
            <a:endParaRPr/>
          </a:p>
        </p:txBody>
      </p:sp>
      <p:pic>
        <p:nvPicPr>
          <p:cNvPr id="150" name="Google Shape;1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575" y="692100"/>
            <a:ext cx="6668842" cy="414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/>
          <p:nvPr>
            <p:ph type="title"/>
          </p:nvPr>
        </p:nvSpPr>
        <p:spPr>
          <a:xfrm>
            <a:off x="274700" y="119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5. User (회원정보)</a:t>
            </a:r>
            <a:endParaRPr/>
          </a:p>
        </p:txBody>
      </p:sp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5149" y="605350"/>
            <a:ext cx="6465125" cy="442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/>
          <p:nvPr>
            <p:ph type="title"/>
          </p:nvPr>
        </p:nvSpPr>
        <p:spPr>
          <a:xfrm>
            <a:off x="3329250" y="1868575"/>
            <a:ext cx="2485500" cy="8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실행화면 캡처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목록</a:t>
            </a:r>
            <a:endParaRPr b="1"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기능 요구사항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Usecase Diagram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Class Diagram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실행화면 캡쳐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ko"/>
              <a:t>메인화면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ko"/>
              <a:t>아파트 실거래가 검색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ko"/>
              <a:t>회원 관리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ko"/>
              <a:t>관심지역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ko"/>
              <a:t>주변 업종/환경 정보조회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ko"/>
              <a:t>공지사항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2"/>
          <p:cNvSpPr txBox="1"/>
          <p:nvPr>
            <p:ph type="title"/>
          </p:nvPr>
        </p:nvSpPr>
        <p:spPr>
          <a:xfrm>
            <a:off x="3706200" y="1868575"/>
            <a:ext cx="1731600" cy="9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메인화면</a:t>
            </a:r>
            <a:endParaRPr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3"/>
          <p:cNvSpPr txBox="1"/>
          <p:nvPr>
            <p:ph type="title"/>
          </p:nvPr>
        </p:nvSpPr>
        <p:spPr>
          <a:xfrm>
            <a:off x="274700" y="119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메인화면</a:t>
            </a:r>
            <a:endParaRPr/>
          </a:p>
        </p:txBody>
      </p:sp>
      <p:pic>
        <p:nvPicPr>
          <p:cNvPr id="172" name="Google Shape;1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175" y="925100"/>
            <a:ext cx="6496050" cy="28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0800" y="3811175"/>
            <a:ext cx="6153150" cy="9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4"/>
          <p:cNvSpPr txBox="1"/>
          <p:nvPr>
            <p:ph type="title"/>
          </p:nvPr>
        </p:nvSpPr>
        <p:spPr>
          <a:xfrm>
            <a:off x="274700" y="119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메인화면</a:t>
            </a:r>
            <a:endParaRPr/>
          </a:p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000" y="1446738"/>
            <a:ext cx="6038850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/>
          <p:nvPr>
            <p:ph type="title"/>
          </p:nvPr>
        </p:nvSpPr>
        <p:spPr>
          <a:xfrm>
            <a:off x="2617800" y="1908850"/>
            <a:ext cx="3908400" cy="10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아파트 실거래가 검색</a:t>
            </a:r>
            <a:endParaRPr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6"/>
          <p:cNvSpPr txBox="1"/>
          <p:nvPr>
            <p:ph type="title"/>
          </p:nvPr>
        </p:nvSpPr>
        <p:spPr>
          <a:xfrm>
            <a:off x="274700" y="119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아파트실거래가 동으로 검색</a:t>
            </a:r>
            <a:endParaRPr/>
          </a:p>
        </p:txBody>
      </p:sp>
      <p:sp>
        <p:nvSpPr>
          <p:cNvPr id="190" name="Google Shape;190;p36"/>
          <p:cNvSpPr txBox="1"/>
          <p:nvPr/>
        </p:nvSpPr>
        <p:spPr>
          <a:xfrm>
            <a:off x="6368900" y="1762651"/>
            <a:ext cx="2775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아파트 실거래가 에 시, 구군, 동 정보를 선택하면 대분류된 동 단위로 아파트 정보 리스트와 지도에 해당 아파트의 위치 정보가 나옵니다.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커서를 해당 marker에 올리면 해당 아파트 이름과 실거래가가 나타납니다.</a:t>
            </a:r>
            <a:endParaRPr/>
          </a:p>
        </p:txBody>
      </p:sp>
      <p:pic>
        <p:nvPicPr>
          <p:cNvPr id="191" name="Google Shape;191;p36"/>
          <p:cNvPicPr preferRelativeResize="0"/>
          <p:nvPr/>
        </p:nvPicPr>
        <p:blipFill rotWithShape="1">
          <a:blip r:embed="rId3">
            <a:alphaModFix/>
          </a:blip>
          <a:srcRect b="8694" l="2344" r="42364" t="11833"/>
          <a:stretch/>
        </p:blipFill>
        <p:spPr>
          <a:xfrm>
            <a:off x="546500" y="1132725"/>
            <a:ext cx="5822397" cy="275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 txBox="1"/>
          <p:nvPr>
            <p:ph type="title"/>
          </p:nvPr>
        </p:nvSpPr>
        <p:spPr>
          <a:xfrm>
            <a:off x="274700" y="119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아파트실거래가 동으로 검색</a:t>
            </a:r>
            <a:endParaRPr/>
          </a:p>
        </p:txBody>
      </p:sp>
      <p:sp>
        <p:nvSpPr>
          <p:cNvPr id="197" name="Google Shape;197;p37"/>
          <p:cNvSpPr txBox="1"/>
          <p:nvPr/>
        </p:nvSpPr>
        <p:spPr>
          <a:xfrm>
            <a:off x="7360525" y="1362475"/>
            <a:ext cx="156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7"/>
          <p:cNvSpPr txBox="1"/>
          <p:nvPr/>
        </p:nvSpPr>
        <p:spPr>
          <a:xfrm>
            <a:off x="6911600" y="1434250"/>
            <a:ext cx="2182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test시 참고사항.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sql export 파일에는 부산광역시 연제구 거제동, 부산광역시 연제구 연산동 데이터,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서울시 종로구 사직동, 창신동, 숭인동 데이터를 넣어 놓았습니다. </a:t>
            </a:r>
            <a:endParaRPr/>
          </a:p>
        </p:txBody>
      </p:sp>
      <p:pic>
        <p:nvPicPr>
          <p:cNvPr id="199" name="Google Shape;19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174" y="827650"/>
            <a:ext cx="6315426" cy="3765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8"/>
          <p:cNvSpPr txBox="1"/>
          <p:nvPr>
            <p:ph type="title"/>
          </p:nvPr>
        </p:nvSpPr>
        <p:spPr>
          <a:xfrm>
            <a:off x="274700" y="119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아파트 실거래가 동으로 조회</a:t>
            </a:r>
            <a:endParaRPr/>
          </a:p>
        </p:txBody>
      </p:sp>
      <p:pic>
        <p:nvPicPr>
          <p:cNvPr id="205" name="Google Shape;20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00" y="1077925"/>
            <a:ext cx="8363924" cy="392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9"/>
          <p:cNvSpPr txBox="1"/>
          <p:nvPr>
            <p:ph type="title"/>
          </p:nvPr>
        </p:nvSpPr>
        <p:spPr>
          <a:xfrm>
            <a:off x="274700" y="119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</a:t>
            </a:r>
            <a:r>
              <a:rPr lang="ko"/>
              <a:t>아파트실거래가 아파트 주소로 조회</a:t>
            </a:r>
            <a:endParaRPr/>
          </a:p>
        </p:txBody>
      </p:sp>
      <p:sp>
        <p:nvSpPr>
          <p:cNvPr id="211" name="Google Shape;211;p39"/>
          <p:cNvSpPr txBox="1"/>
          <p:nvPr/>
        </p:nvSpPr>
        <p:spPr>
          <a:xfrm>
            <a:off x="6927075" y="2523625"/>
            <a:ext cx="21315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아파트 이름을 입력하면 db에서 해당 아파트 정보를 조회해서 지도와 실거래가 리스트를 보여줍니다.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커서를 해당 marker에 올리면 해당 아파트 이름과 실 거래가가 나타납니다.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898" y="959975"/>
            <a:ext cx="6267924" cy="362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/>
          <p:nvPr>
            <p:ph type="title"/>
          </p:nvPr>
        </p:nvSpPr>
        <p:spPr>
          <a:xfrm>
            <a:off x="274700" y="119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아파트실거래가 아파트 주소로 조회</a:t>
            </a:r>
            <a:endParaRPr/>
          </a:p>
        </p:txBody>
      </p:sp>
      <p:pic>
        <p:nvPicPr>
          <p:cNvPr id="218" name="Google Shape;21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75" y="631580"/>
            <a:ext cx="9144002" cy="4451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1"/>
          <p:cNvSpPr txBox="1"/>
          <p:nvPr>
            <p:ph type="title"/>
          </p:nvPr>
        </p:nvSpPr>
        <p:spPr>
          <a:xfrm>
            <a:off x="3102900" y="1882000"/>
            <a:ext cx="2938200" cy="9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회원 관리 (/user)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74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 요구사항</a:t>
            </a:r>
            <a:endParaRPr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351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-30003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메인화면</a:t>
            </a:r>
            <a:endParaRPr/>
          </a:p>
          <a:p>
            <a:pPr indent="-30003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아파트 실거래가 검색</a:t>
            </a:r>
            <a:endParaRPr/>
          </a:p>
          <a:p>
            <a:pPr indent="-28416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ko"/>
              <a:t>아파트별 실거래가 검색</a:t>
            </a:r>
            <a:endParaRPr/>
          </a:p>
          <a:p>
            <a:pPr indent="-28416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ko"/>
              <a:t>동별 실거래가 검색</a:t>
            </a:r>
            <a:endParaRPr/>
          </a:p>
          <a:p>
            <a:pPr indent="-30003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회원관리</a:t>
            </a:r>
            <a:endParaRPr/>
          </a:p>
          <a:p>
            <a:pPr indent="-28416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ko"/>
              <a:t>로그인/로그아웃</a:t>
            </a:r>
            <a:endParaRPr/>
          </a:p>
          <a:p>
            <a:pPr indent="-28416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ko"/>
              <a:t>회원 가입 / 회원 수정 / 회원 탈퇴</a:t>
            </a:r>
            <a:endParaRPr/>
          </a:p>
          <a:p>
            <a:pPr indent="-28416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ko"/>
              <a:t>비밀번호 찾기/변경</a:t>
            </a:r>
            <a:endParaRPr/>
          </a:p>
          <a:p>
            <a:pPr indent="-30003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관심 지역 설정</a:t>
            </a:r>
            <a:endParaRPr/>
          </a:p>
          <a:p>
            <a:pPr indent="-28416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ko"/>
              <a:t>관심지역 등록/삭제</a:t>
            </a:r>
            <a:endParaRPr/>
          </a:p>
          <a:p>
            <a:pPr indent="-28416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ko"/>
              <a:t>관심 지역 조회</a:t>
            </a:r>
            <a:endParaRPr/>
          </a:p>
          <a:p>
            <a:pPr indent="-30003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동네업종/오염정보</a:t>
            </a:r>
            <a:endParaRPr/>
          </a:p>
          <a:p>
            <a:pPr indent="-28416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ko"/>
              <a:t>지역별 상권 조회</a:t>
            </a:r>
            <a:endParaRPr/>
          </a:p>
          <a:p>
            <a:pPr indent="-28416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ko"/>
              <a:t>지역별 오염 정보 조회</a:t>
            </a:r>
            <a:endParaRPr/>
          </a:p>
          <a:p>
            <a:pPr indent="-30003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공지사항</a:t>
            </a:r>
            <a:endParaRPr/>
          </a:p>
          <a:p>
            <a:pPr indent="-284162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ko"/>
              <a:t>공지사항 등록, 수정,삭 제,목록조회,상세조회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2"/>
          <p:cNvSpPr txBox="1"/>
          <p:nvPr>
            <p:ph type="title"/>
          </p:nvPr>
        </p:nvSpPr>
        <p:spPr>
          <a:xfrm>
            <a:off x="274700" y="119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회원관리</a:t>
            </a:r>
            <a:endParaRPr/>
          </a:p>
        </p:txBody>
      </p:sp>
      <p:sp>
        <p:nvSpPr>
          <p:cNvPr id="229" name="Google Shape;229;p42"/>
          <p:cNvSpPr txBox="1"/>
          <p:nvPr/>
        </p:nvSpPr>
        <p:spPr>
          <a:xfrm>
            <a:off x="402900" y="590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1) 회원 등록 </a:t>
            </a:r>
            <a:endParaRPr/>
          </a:p>
        </p:txBody>
      </p:sp>
      <p:pic>
        <p:nvPicPr>
          <p:cNvPr id="230" name="Google Shape;23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025" y="1302700"/>
            <a:ext cx="6079873" cy="310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3"/>
          <p:cNvSpPr txBox="1"/>
          <p:nvPr>
            <p:ph type="title"/>
          </p:nvPr>
        </p:nvSpPr>
        <p:spPr>
          <a:xfrm>
            <a:off x="274700" y="119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회원관리</a:t>
            </a:r>
            <a:endParaRPr/>
          </a:p>
        </p:txBody>
      </p:sp>
      <p:sp>
        <p:nvSpPr>
          <p:cNvPr id="236" name="Google Shape;236;p43"/>
          <p:cNvSpPr txBox="1"/>
          <p:nvPr/>
        </p:nvSpPr>
        <p:spPr>
          <a:xfrm>
            <a:off x="402900" y="590900"/>
            <a:ext cx="719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1) 회원 등록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기존에 있는 아이디와 중복되거나 글자 수에 맞지 않으면 제출 버튼이 비활성화 됩니다. </a:t>
            </a:r>
            <a:endParaRPr/>
          </a:p>
        </p:txBody>
      </p:sp>
      <p:pic>
        <p:nvPicPr>
          <p:cNvPr id="237" name="Google Shape;23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926" y="1206500"/>
            <a:ext cx="7198051" cy="31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4"/>
          <p:cNvSpPr txBox="1"/>
          <p:nvPr>
            <p:ph type="title"/>
          </p:nvPr>
        </p:nvSpPr>
        <p:spPr>
          <a:xfrm>
            <a:off x="274700" y="119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</a:t>
            </a:r>
            <a:r>
              <a:rPr lang="ko"/>
              <a:t>. </a:t>
            </a:r>
            <a:r>
              <a:rPr lang="ko"/>
              <a:t>회원관리</a:t>
            </a:r>
            <a:endParaRPr/>
          </a:p>
        </p:txBody>
      </p:sp>
      <p:sp>
        <p:nvSpPr>
          <p:cNvPr id="243" name="Google Shape;243;p44"/>
          <p:cNvSpPr txBox="1"/>
          <p:nvPr/>
        </p:nvSpPr>
        <p:spPr>
          <a:xfrm>
            <a:off x="402900" y="590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2)</a:t>
            </a:r>
            <a:r>
              <a:rPr lang="ko"/>
              <a:t> 비밀번호 찾기</a:t>
            </a:r>
            <a:endParaRPr/>
          </a:p>
        </p:txBody>
      </p:sp>
      <p:pic>
        <p:nvPicPr>
          <p:cNvPr id="244" name="Google Shape;24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150" y="1187975"/>
            <a:ext cx="8641149" cy="340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5"/>
          <p:cNvSpPr txBox="1"/>
          <p:nvPr>
            <p:ph type="title"/>
          </p:nvPr>
        </p:nvSpPr>
        <p:spPr>
          <a:xfrm>
            <a:off x="274700" y="119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회원관리</a:t>
            </a:r>
            <a:endParaRPr/>
          </a:p>
        </p:txBody>
      </p:sp>
      <p:sp>
        <p:nvSpPr>
          <p:cNvPr id="250" name="Google Shape;250;p45"/>
          <p:cNvSpPr txBox="1"/>
          <p:nvPr/>
        </p:nvSpPr>
        <p:spPr>
          <a:xfrm>
            <a:off x="402900" y="590900"/>
            <a:ext cx="5895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3)</a:t>
            </a:r>
            <a:r>
              <a:rPr lang="ko"/>
              <a:t> 로그인/로그아웃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DB에 해당 회원이 존재하지 않으면, 메시지가 뜹니다.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로그인에 성공한다면, 서비스들 버튼이 활성화 됩니다. </a:t>
            </a:r>
            <a:endParaRPr/>
          </a:p>
        </p:txBody>
      </p:sp>
      <p:pic>
        <p:nvPicPr>
          <p:cNvPr id="251" name="Google Shape;25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4275" y="1683225"/>
            <a:ext cx="5838825" cy="26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900" y="1695613"/>
            <a:ext cx="1921350" cy="2587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/>
          <p:nvPr>
            <p:ph type="title"/>
          </p:nvPr>
        </p:nvSpPr>
        <p:spPr>
          <a:xfrm>
            <a:off x="274700" y="119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회원관리</a:t>
            </a:r>
            <a:endParaRPr/>
          </a:p>
        </p:txBody>
      </p:sp>
      <p:sp>
        <p:nvSpPr>
          <p:cNvPr id="258" name="Google Shape;258;p46"/>
          <p:cNvSpPr txBox="1"/>
          <p:nvPr/>
        </p:nvSpPr>
        <p:spPr>
          <a:xfrm>
            <a:off x="402900" y="5909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마이페이지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r>
              <a:rPr lang="ko">
                <a:solidFill>
                  <a:schemeClr val="dk1"/>
                </a:solidFill>
              </a:rPr>
              <a:t>해당 ID의 회원 정보를 조회합니다.</a:t>
            </a:r>
            <a:endParaRPr/>
          </a:p>
        </p:txBody>
      </p:sp>
      <p:pic>
        <p:nvPicPr>
          <p:cNvPr id="259" name="Google Shape;25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13" y="1165700"/>
            <a:ext cx="7924769" cy="384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7"/>
          <p:cNvSpPr txBox="1"/>
          <p:nvPr>
            <p:ph type="title"/>
          </p:nvPr>
        </p:nvSpPr>
        <p:spPr>
          <a:xfrm>
            <a:off x="274700" y="119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회원관리</a:t>
            </a:r>
            <a:endParaRPr/>
          </a:p>
        </p:txBody>
      </p:sp>
      <p:sp>
        <p:nvSpPr>
          <p:cNvPr id="265" name="Google Shape;265;p47"/>
          <p:cNvSpPr txBox="1"/>
          <p:nvPr/>
        </p:nvSpPr>
        <p:spPr>
          <a:xfrm>
            <a:off x="402900" y="590900"/>
            <a:ext cx="8661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4) 마이페이지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회원정보(이름, 전화번호, 이메일)를 수정할 수 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탈퇴 버튼을 클릭하면, 사용자에게 한번 더 확인한 후, 회원 정보를 삭제합니다.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050" y="1295900"/>
            <a:ext cx="6316339" cy="384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8"/>
          <p:cNvSpPr txBox="1"/>
          <p:nvPr>
            <p:ph type="title"/>
          </p:nvPr>
        </p:nvSpPr>
        <p:spPr>
          <a:xfrm>
            <a:off x="274700" y="119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회원관리</a:t>
            </a:r>
            <a:endParaRPr/>
          </a:p>
        </p:txBody>
      </p:sp>
      <p:sp>
        <p:nvSpPr>
          <p:cNvPr id="272" name="Google Shape;272;p48"/>
          <p:cNvSpPr txBox="1"/>
          <p:nvPr/>
        </p:nvSpPr>
        <p:spPr>
          <a:xfrm>
            <a:off x="402900" y="590900"/>
            <a:ext cx="701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</a:t>
            </a:r>
            <a:r>
              <a:rPr lang="ko"/>
              <a:t>. 비밀번호 찾기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해당 ID (세션에 저장되어 있는 ID)의 비밀번호를 변경합니다.</a:t>
            </a:r>
            <a:endParaRPr/>
          </a:p>
        </p:txBody>
      </p:sp>
      <p:pic>
        <p:nvPicPr>
          <p:cNvPr id="273" name="Google Shape;27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25" y="1195252"/>
            <a:ext cx="7513026" cy="180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5875" y="3157176"/>
            <a:ext cx="3513850" cy="10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9"/>
          <p:cNvSpPr txBox="1"/>
          <p:nvPr>
            <p:ph type="title"/>
          </p:nvPr>
        </p:nvSpPr>
        <p:spPr>
          <a:xfrm>
            <a:off x="3289900" y="1868575"/>
            <a:ext cx="3156300" cy="9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관심지역 (/main)</a:t>
            </a:r>
            <a:endParaRPr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0"/>
          <p:cNvSpPr txBox="1"/>
          <p:nvPr>
            <p:ph type="title"/>
          </p:nvPr>
        </p:nvSpPr>
        <p:spPr>
          <a:xfrm>
            <a:off x="274700" y="119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관심지역 설정</a:t>
            </a:r>
            <a:endParaRPr/>
          </a:p>
        </p:txBody>
      </p:sp>
      <p:sp>
        <p:nvSpPr>
          <p:cNvPr id="285" name="Google Shape;285;p50"/>
          <p:cNvSpPr txBox="1"/>
          <p:nvPr/>
        </p:nvSpPr>
        <p:spPr>
          <a:xfrm>
            <a:off x="444050" y="798750"/>
            <a:ext cx="710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1) [관심 지역 조회] 메뉴를 통해 사용자의 관심 지역 리스트를 확인할 수 있습니다.</a:t>
            </a:r>
            <a:endParaRPr/>
          </a:p>
        </p:txBody>
      </p:sp>
      <p:pic>
        <p:nvPicPr>
          <p:cNvPr id="286" name="Google Shape;28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125" y="1246525"/>
            <a:ext cx="4475150" cy="195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50"/>
          <p:cNvSpPr/>
          <p:nvPr/>
        </p:nvSpPr>
        <p:spPr>
          <a:xfrm>
            <a:off x="1970125" y="1305600"/>
            <a:ext cx="1448100" cy="5136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8225" y="2180021"/>
            <a:ext cx="5570776" cy="2887279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50"/>
          <p:cNvSpPr/>
          <p:nvPr/>
        </p:nvSpPr>
        <p:spPr>
          <a:xfrm rot="2466401">
            <a:off x="2922184" y="1903027"/>
            <a:ext cx="652964" cy="282358"/>
          </a:xfrm>
          <a:prstGeom prst="rightArrow">
            <a:avLst>
              <a:gd fmla="val 37231" name="adj1"/>
              <a:gd fmla="val 5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50"/>
          <p:cNvSpPr/>
          <p:nvPr/>
        </p:nvSpPr>
        <p:spPr>
          <a:xfrm rot="7699769">
            <a:off x="5137770" y="2947012"/>
            <a:ext cx="487598" cy="176636"/>
          </a:xfrm>
          <a:prstGeom prst="rightArrow">
            <a:avLst>
              <a:gd fmla="val 37231" name="adj1"/>
              <a:gd fmla="val 5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6575" y="3970725"/>
            <a:ext cx="3343379" cy="117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50"/>
          <p:cNvSpPr txBox="1"/>
          <p:nvPr/>
        </p:nvSpPr>
        <p:spPr>
          <a:xfrm>
            <a:off x="444050" y="3813900"/>
            <a:ext cx="422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</a:t>
            </a:r>
            <a:r>
              <a:rPr lang="ko"/>
              <a:t>) [삭제] 버튼을 통해 삭제를 할 수 있습니다. </a:t>
            </a:r>
            <a:endParaRPr/>
          </a:p>
        </p:txBody>
      </p:sp>
      <p:sp>
        <p:nvSpPr>
          <p:cNvPr id="293" name="Google Shape;293;p50"/>
          <p:cNvSpPr/>
          <p:nvPr/>
        </p:nvSpPr>
        <p:spPr>
          <a:xfrm>
            <a:off x="5355350" y="4214100"/>
            <a:ext cx="360600" cy="3246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1"/>
          <p:cNvSpPr txBox="1"/>
          <p:nvPr>
            <p:ph type="title"/>
          </p:nvPr>
        </p:nvSpPr>
        <p:spPr>
          <a:xfrm>
            <a:off x="274700" y="119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</a:t>
            </a:r>
            <a:r>
              <a:rPr lang="ko"/>
              <a:t>. </a:t>
            </a:r>
            <a:r>
              <a:rPr lang="ko"/>
              <a:t>관심지역 설정</a:t>
            </a:r>
            <a:endParaRPr/>
          </a:p>
        </p:txBody>
      </p:sp>
      <p:pic>
        <p:nvPicPr>
          <p:cNvPr id="299" name="Google Shape;29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050" y="1198950"/>
            <a:ext cx="2888639" cy="12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5250" y="2031250"/>
            <a:ext cx="6069749" cy="201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3627200"/>
            <a:ext cx="4343400" cy="13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1"/>
          <p:cNvSpPr txBox="1"/>
          <p:nvPr/>
        </p:nvSpPr>
        <p:spPr>
          <a:xfrm>
            <a:off x="444050" y="798750"/>
            <a:ext cx="710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</a:t>
            </a:r>
            <a:r>
              <a:rPr lang="ko"/>
              <a:t>) [관심 지역 등록] 메뉴를 통해 </a:t>
            </a:r>
            <a:r>
              <a:rPr lang="ko"/>
              <a:t>관심 지역 등록합니다.</a:t>
            </a:r>
            <a:endParaRPr/>
          </a:p>
        </p:txBody>
      </p:sp>
      <p:sp>
        <p:nvSpPr>
          <p:cNvPr id="303" name="Google Shape;303;p51"/>
          <p:cNvSpPr/>
          <p:nvPr/>
        </p:nvSpPr>
        <p:spPr>
          <a:xfrm rot="5396886">
            <a:off x="1761148" y="1806124"/>
            <a:ext cx="331200" cy="282300"/>
          </a:xfrm>
          <a:prstGeom prst="rightArrow">
            <a:avLst>
              <a:gd fmla="val 37231" name="adj1"/>
              <a:gd fmla="val 5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51"/>
          <p:cNvSpPr/>
          <p:nvPr/>
        </p:nvSpPr>
        <p:spPr>
          <a:xfrm rot="3360639">
            <a:off x="4245457" y="3649423"/>
            <a:ext cx="653085" cy="282484"/>
          </a:xfrm>
          <a:prstGeom prst="rightArrow">
            <a:avLst>
              <a:gd fmla="val 37231" name="adj1"/>
              <a:gd fmla="val 5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199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 요구사항</a:t>
            </a:r>
            <a:endParaRPr/>
          </a:p>
        </p:txBody>
      </p:sp>
      <p:graphicFrame>
        <p:nvGraphicFramePr>
          <p:cNvPr id="72" name="Google Shape;72;p16"/>
          <p:cNvGraphicFramePr/>
          <p:nvPr/>
        </p:nvGraphicFramePr>
        <p:xfrm>
          <a:off x="1041550" y="894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{65E6C01A-C857-4A7C-8729-AEA32936C529}</a:tableStyleId>
              </a:tblPr>
              <a:tblGrid>
                <a:gridCol w="3619500"/>
                <a:gridCol w="3619500"/>
              </a:tblGrid>
              <a:tr h="346100">
                <a:tc rowSpan="2">
                  <a:txBody>
                    <a:bodyPr/>
                    <a:lstStyle/>
                    <a:p>
                      <a:pPr indent="-304800" lvl="0" marL="45720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AutoNum type="arabicPeriod"/>
                      </a:pPr>
                      <a:r>
                        <a:rPr lang="ko" sz="1200"/>
                        <a:t>메뉴 구성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메인화면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461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메뉴구성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461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2. </a:t>
                      </a:r>
                      <a:r>
                        <a:rPr lang="ko" sz="1200"/>
                        <a:t>아파트 실거래가 조회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동별 아파트 실거래가 조회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461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아파트별 실거래가 검색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461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3. </a:t>
                      </a:r>
                      <a:r>
                        <a:rPr lang="ko" sz="1200"/>
                        <a:t>회원 관리 / 로그인 관리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로그인 / 로그아웃 / 비밀번호 찾기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461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회원 가입 / 정보 수정 / 회원 탈퇴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461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4. </a:t>
                      </a:r>
                      <a:r>
                        <a:rPr lang="ko" sz="1200"/>
                        <a:t>관심지역 정보 관리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관심지역 등록 / 삭제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461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관심 지역 조회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461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5. </a:t>
                      </a:r>
                      <a:r>
                        <a:rPr lang="ko" sz="1200"/>
                        <a:t>주변  상권 정보, 오염 정보 제공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지역별 상권 조회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461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지역별 오염 정보 조회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6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6. </a:t>
                      </a:r>
                      <a:r>
                        <a:rPr lang="ko" sz="1200"/>
                        <a:t>공지사항 관리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공지사항 등록, 수정, 삭제, 검색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2"/>
          <p:cNvSpPr txBox="1"/>
          <p:nvPr>
            <p:ph type="title"/>
          </p:nvPr>
        </p:nvSpPr>
        <p:spPr>
          <a:xfrm>
            <a:off x="2451450" y="1965325"/>
            <a:ext cx="4425300" cy="9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업종/환경 정보조회</a:t>
            </a:r>
            <a:r>
              <a:rPr b="1" lang="ko"/>
              <a:t>(/main)</a:t>
            </a:r>
            <a:endParaRPr b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3"/>
          <p:cNvSpPr txBox="1"/>
          <p:nvPr>
            <p:ph type="title"/>
          </p:nvPr>
        </p:nvSpPr>
        <p:spPr>
          <a:xfrm>
            <a:off x="734300" y="696450"/>
            <a:ext cx="5932800" cy="375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업종/환경 정보조회(/main)</a:t>
            </a:r>
            <a:br>
              <a:rPr b="1" lang="ko" sz="2000"/>
            </a:b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[</a:t>
            </a:r>
            <a:r>
              <a:rPr b="1" lang="ko" sz="2000"/>
              <a:t>사용 데이터]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ko" sz="2000"/>
              <a:t>상권(업종) 정보</a:t>
            </a:r>
            <a:endParaRPr b="1"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 u="sng">
                <a:solidFill>
                  <a:schemeClr val="hlink"/>
                </a:solidFill>
                <a:hlinkClick r:id="rId3"/>
              </a:rPr>
              <a:t>소상공인시장진흥공단_상가(상권)정보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	</a:t>
            </a:r>
            <a:r>
              <a:rPr b="1" i="1" lang="ko" sz="1777"/>
              <a:t>(강원도 지역에 한정하여 구현하였습니다.)</a:t>
            </a:r>
            <a:endParaRPr b="1" i="1" sz="1777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ko" sz="2000"/>
              <a:t>환경 정보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	</a:t>
            </a:r>
            <a:r>
              <a:rPr b="1" lang="ko" sz="2000" u="sng">
                <a:solidFill>
                  <a:schemeClr val="hlink"/>
                </a:solidFill>
                <a:hlinkClick r:id="rId4"/>
              </a:rPr>
              <a:t>서울시 종로구 환경 지도 점검 내역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/>
              <a:t>	</a:t>
            </a:r>
            <a:r>
              <a:rPr b="1" i="1" lang="ko" sz="1777"/>
              <a:t>(서울시 종로구 지역에 한정하여 구현하였습니다.)</a:t>
            </a:r>
            <a:endParaRPr b="1" i="1" sz="1777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15" name="Google Shape;315;p53"/>
          <p:cNvSpPr txBox="1"/>
          <p:nvPr/>
        </p:nvSpPr>
        <p:spPr>
          <a:xfrm>
            <a:off x="321475" y="4189875"/>
            <a:ext cx="7125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00"/>
              <a:buChar char="-"/>
            </a:pPr>
            <a:r>
              <a:rPr b="1" lang="ko" sz="1300">
                <a:solidFill>
                  <a:srgbClr val="3C78D8"/>
                </a:solidFill>
              </a:rPr>
              <a:t>백엔드는 구축한 상태이기 때문에, 다른 지역으로 확장시 데이터만 추가하면 됩니다.</a:t>
            </a:r>
            <a:endParaRPr b="1" sz="1300"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4"/>
          <p:cNvSpPr txBox="1"/>
          <p:nvPr>
            <p:ph type="title"/>
          </p:nvPr>
        </p:nvSpPr>
        <p:spPr>
          <a:xfrm>
            <a:off x="274700" y="119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</a:t>
            </a:r>
            <a:r>
              <a:rPr lang="ko"/>
              <a:t>동네 업종 / 오염 조회 - </a:t>
            </a:r>
            <a:r>
              <a:rPr lang="ko" sz="1350"/>
              <a:t>페이지 이동을 위한 인터페이스</a:t>
            </a:r>
            <a:r>
              <a:rPr lang="ko"/>
              <a:t> </a:t>
            </a:r>
            <a:endParaRPr/>
          </a:p>
        </p:txBody>
      </p:sp>
      <p:sp>
        <p:nvSpPr>
          <p:cNvPr id="321" name="Google Shape;321;p54"/>
          <p:cNvSpPr txBox="1"/>
          <p:nvPr/>
        </p:nvSpPr>
        <p:spPr>
          <a:xfrm>
            <a:off x="3882000" y="1804475"/>
            <a:ext cx="526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</a:t>
            </a:r>
            <a:r>
              <a:rPr lang="ko"/>
              <a:t>) -2 </a:t>
            </a:r>
            <a:r>
              <a:rPr lang="ko"/>
              <a:t>관심지역 리스트에서 상권정보 / 환경 정보 메뉴를 통해</a:t>
            </a:r>
            <a:br>
              <a:rPr lang="ko"/>
            </a:br>
            <a:r>
              <a:rPr lang="ko"/>
              <a:t>    </a:t>
            </a:r>
            <a:r>
              <a:rPr lang="ko"/>
              <a:t>해당 지역의 상권과 환경 정보를 확인할 수 있습니다.</a:t>
            </a:r>
            <a:endParaRPr/>
          </a:p>
        </p:txBody>
      </p:sp>
      <p:grpSp>
        <p:nvGrpSpPr>
          <p:cNvPr id="322" name="Google Shape;322;p54"/>
          <p:cNvGrpSpPr/>
          <p:nvPr/>
        </p:nvGrpSpPr>
        <p:grpSpPr>
          <a:xfrm>
            <a:off x="3470788" y="2571750"/>
            <a:ext cx="5449925" cy="2108350"/>
            <a:chOff x="532875" y="1512750"/>
            <a:chExt cx="5449925" cy="2108350"/>
          </a:xfrm>
        </p:grpSpPr>
        <p:pic>
          <p:nvPicPr>
            <p:cNvPr id="323" name="Google Shape;323;p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2875" y="1512750"/>
              <a:ext cx="5449925" cy="1975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4" name="Google Shape;324;p54"/>
            <p:cNvSpPr/>
            <p:nvPr/>
          </p:nvSpPr>
          <p:spPr>
            <a:xfrm>
              <a:off x="2079600" y="2192800"/>
              <a:ext cx="1221000" cy="1428300"/>
            </a:xfrm>
            <a:prstGeom prst="rect">
              <a:avLst/>
            </a:prstGeom>
            <a:noFill/>
            <a:ln cap="flat" cmpd="sng" w="2857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5" name="Google Shape;32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900" y="1804476"/>
            <a:ext cx="3022624" cy="122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895" y="3359150"/>
            <a:ext cx="3022625" cy="1273949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4"/>
          <p:cNvSpPr/>
          <p:nvPr/>
        </p:nvSpPr>
        <p:spPr>
          <a:xfrm>
            <a:off x="1517875" y="2404525"/>
            <a:ext cx="1221000" cy="2640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54"/>
          <p:cNvSpPr/>
          <p:nvPr/>
        </p:nvSpPr>
        <p:spPr>
          <a:xfrm>
            <a:off x="1436500" y="4193475"/>
            <a:ext cx="1221000" cy="2640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54"/>
          <p:cNvSpPr txBox="1"/>
          <p:nvPr/>
        </p:nvSpPr>
        <p:spPr>
          <a:xfrm>
            <a:off x="129600" y="788850"/>
            <a:ext cx="4562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1) -1 [관심지역조회] 하위의 [주변탐방 업종 정보 조회] 와  [주변환경정보 조회] 를 통해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지역의 상권과 환경 정보를 확인할 수 있습니다.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525" y="1361725"/>
            <a:ext cx="7268377" cy="378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55"/>
          <p:cNvSpPr txBox="1"/>
          <p:nvPr>
            <p:ph type="title"/>
          </p:nvPr>
        </p:nvSpPr>
        <p:spPr>
          <a:xfrm>
            <a:off x="274700" y="119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동네 업종 / 오염 조회 - </a:t>
            </a:r>
            <a:r>
              <a:rPr lang="ko" sz="1400"/>
              <a:t> 상권 조회 페이지</a:t>
            </a:r>
            <a:endParaRPr/>
          </a:p>
        </p:txBody>
      </p:sp>
      <p:sp>
        <p:nvSpPr>
          <p:cNvPr id="336" name="Google Shape;336;p55"/>
          <p:cNvSpPr txBox="1"/>
          <p:nvPr/>
        </p:nvSpPr>
        <p:spPr>
          <a:xfrm>
            <a:off x="444050" y="646350"/>
            <a:ext cx="8156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2) </a:t>
            </a:r>
            <a:r>
              <a:rPr lang="ko"/>
              <a:t>관심 지역 상권 조회 페이지에서 지역과 업종을 선택하면</a:t>
            </a:r>
            <a:br>
              <a:rPr lang="ko"/>
            </a:br>
            <a:r>
              <a:rPr lang="ko"/>
              <a:t>    해당 지역의 선택 업종 리스트가 출력되고 지도에 표시됩니다.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217" y="1046550"/>
            <a:ext cx="7113682" cy="397229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6"/>
          <p:cNvSpPr txBox="1"/>
          <p:nvPr>
            <p:ph type="title"/>
          </p:nvPr>
        </p:nvSpPr>
        <p:spPr>
          <a:xfrm>
            <a:off x="274700" y="119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동네 업종 / 오염 조회 - </a:t>
            </a:r>
            <a:r>
              <a:rPr lang="ko" sz="1400"/>
              <a:t>환경 정보 조회 페이지</a:t>
            </a:r>
            <a:endParaRPr/>
          </a:p>
        </p:txBody>
      </p:sp>
      <p:sp>
        <p:nvSpPr>
          <p:cNvPr id="343" name="Google Shape;343;p56"/>
          <p:cNvSpPr txBox="1"/>
          <p:nvPr/>
        </p:nvSpPr>
        <p:spPr>
          <a:xfrm>
            <a:off x="444050" y="646350"/>
            <a:ext cx="864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</a:t>
            </a:r>
            <a:r>
              <a:rPr lang="ko"/>
              <a:t>) </a:t>
            </a:r>
            <a:r>
              <a:rPr lang="ko"/>
              <a:t>환경 정보 조회 페이지에서 지역을 선택하면 해당 지역의 환경시설 정보가 출력되고 지도에 표시 됩니다.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7"/>
          <p:cNvSpPr txBox="1"/>
          <p:nvPr>
            <p:ph type="title"/>
          </p:nvPr>
        </p:nvSpPr>
        <p:spPr>
          <a:xfrm>
            <a:off x="3768300" y="1916575"/>
            <a:ext cx="1607400" cy="9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공지사항</a:t>
            </a:r>
            <a:endParaRPr b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8"/>
          <p:cNvSpPr txBox="1"/>
          <p:nvPr>
            <p:ph type="title"/>
          </p:nvPr>
        </p:nvSpPr>
        <p:spPr>
          <a:xfrm>
            <a:off x="274700" y="119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6</a:t>
            </a:r>
            <a:r>
              <a:rPr lang="ko"/>
              <a:t>. </a:t>
            </a:r>
            <a:r>
              <a:rPr lang="ko"/>
              <a:t>공지사항 / 게시글 목록</a:t>
            </a:r>
            <a:endParaRPr/>
          </a:p>
        </p:txBody>
      </p:sp>
      <p:pic>
        <p:nvPicPr>
          <p:cNvPr id="354" name="Google Shape;35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875" y="1711275"/>
            <a:ext cx="4971224" cy="18969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5" name="Google Shape;355;p58"/>
          <p:cNvSpPr txBox="1"/>
          <p:nvPr/>
        </p:nvSpPr>
        <p:spPr>
          <a:xfrm>
            <a:off x="764100" y="906075"/>
            <a:ext cx="40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공지사</a:t>
            </a:r>
            <a:r>
              <a:rPr lang="ko"/>
              <a:t>항 메뉴를 클릭하면 게시글 목록이 뜹니다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9"/>
          <p:cNvSpPr txBox="1"/>
          <p:nvPr>
            <p:ph type="title"/>
          </p:nvPr>
        </p:nvSpPr>
        <p:spPr>
          <a:xfrm>
            <a:off x="274700" y="119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6. 공지사항 / 게시글 등록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1" name="Google Shape;36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750" y="1481263"/>
            <a:ext cx="2633550" cy="27990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2" name="Google Shape;362;p59"/>
          <p:cNvSpPr txBox="1"/>
          <p:nvPr/>
        </p:nvSpPr>
        <p:spPr>
          <a:xfrm>
            <a:off x="905600" y="953875"/>
            <a:ext cx="491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게시</a:t>
            </a:r>
            <a:r>
              <a:rPr lang="ko"/>
              <a:t>글 등록 화면과 등록 후 공지 목록입니다.</a:t>
            </a:r>
            <a:endParaRPr/>
          </a:p>
        </p:txBody>
      </p:sp>
      <p:pic>
        <p:nvPicPr>
          <p:cNvPr id="363" name="Google Shape;36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9075" y="1945700"/>
            <a:ext cx="4760699" cy="1641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0"/>
          <p:cNvSpPr txBox="1"/>
          <p:nvPr>
            <p:ph type="title"/>
          </p:nvPr>
        </p:nvSpPr>
        <p:spPr>
          <a:xfrm>
            <a:off x="274700" y="119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6. 공지사항 / 게시글 확인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60"/>
          <p:cNvSpPr txBox="1"/>
          <p:nvPr/>
        </p:nvSpPr>
        <p:spPr>
          <a:xfrm>
            <a:off x="662038" y="771175"/>
            <a:ext cx="532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</a:t>
            </a:r>
            <a:r>
              <a:rPr lang="ko"/>
              <a:t>제목을 누르면 게시글을 확인할 수 있습니다.</a:t>
            </a:r>
            <a:endParaRPr/>
          </a:p>
        </p:txBody>
      </p:sp>
      <p:pic>
        <p:nvPicPr>
          <p:cNvPr id="370" name="Google Shape;37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550" y="1451100"/>
            <a:ext cx="3482449" cy="226596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1"/>
          <p:cNvSpPr txBox="1"/>
          <p:nvPr>
            <p:ph type="title"/>
          </p:nvPr>
        </p:nvSpPr>
        <p:spPr>
          <a:xfrm>
            <a:off x="274700" y="119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6. 공지사항 / 게시글 수정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61"/>
          <p:cNvSpPr txBox="1"/>
          <p:nvPr/>
        </p:nvSpPr>
        <p:spPr>
          <a:xfrm>
            <a:off x="765600" y="904863"/>
            <a:ext cx="761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</a:t>
            </a:r>
            <a:r>
              <a:rPr lang="ko"/>
              <a:t>. 수</a:t>
            </a:r>
            <a:r>
              <a:rPr lang="ko"/>
              <a:t>정 버튼을 누르면 제목과 내용을 수정할 수 있습니다.   // 수정 후 바뀐 목록 확인(good -&gt; bad)</a:t>
            </a:r>
            <a:endParaRPr/>
          </a:p>
        </p:txBody>
      </p:sp>
      <p:pic>
        <p:nvPicPr>
          <p:cNvPr id="377" name="Google Shape;37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850" y="2408238"/>
            <a:ext cx="3087575" cy="20085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8" name="Google Shape;37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3888" y="2161238"/>
            <a:ext cx="3381723" cy="1172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2921100" y="2089200"/>
            <a:ext cx="3144000" cy="9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Usecase Diagram</a:t>
            </a:r>
            <a:endParaRPr b="1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type="title"/>
          </p:nvPr>
        </p:nvSpPr>
        <p:spPr>
          <a:xfrm>
            <a:off x="274700" y="119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6. 공지사항 / 게시글 삭제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62"/>
          <p:cNvSpPr txBox="1"/>
          <p:nvPr/>
        </p:nvSpPr>
        <p:spPr>
          <a:xfrm>
            <a:off x="765600" y="904863"/>
            <a:ext cx="761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6.</a:t>
            </a:r>
            <a:r>
              <a:rPr lang="ko"/>
              <a:t> 삭제버튼을</a:t>
            </a:r>
            <a:r>
              <a:rPr lang="ko"/>
              <a:t> 누르면 글을 삭제할 수 있습니다.</a:t>
            </a:r>
            <a:r>
              <a:rPr lang="ko"/>
              <a:t>   // 삭제 후 사라</a:t>
            </a:r>
            <a:r>
              <a:rPr lang="ko"/>
              <a:t>진 cheeese cake 글</a:t>
            </a:r>
            <a:endParaRPr/>
          </a:p>
        </p:txBody>
      </p:sp>
      <p:pic>
        <p:nvPicPr>
          <p:cNvPr id="385" name="Google Shape;38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1025" y="1687225"/>
            <a:ext cx="2549524" cy="22285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6" name="Google Shape;38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9425" y="2193087"/>
            <a:ext cx="3291899" cy="1216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 rotWithShape="1">
          <a:blip r:embed="rId3">
            <a:alphaModFix/>
          </a:blip>
          <a:srcRect b="49112" l="0" r="-7793" t="-1326"/>
          <a:stretch/>
        </p:blipFill>
        <p:spPr>
          <a:xfrm>
            <a:off x="131000" y="512452"/>
            <a:ext cx="3319425" cy="2978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3" name="Google Shape;83;p18"/>
          <p:cNvPicPr preferRelativeResize="0"/>
          <p:nvPr/>
        </p:nvPicPr>
        <p:blipFill rotWithShape="1">
          <a:blip r:embed="rId3">
            <a:alphaModFix/>
          </a:blip>
          <a:srcRect b="31087" l="0" r="-13610" t="22185"/>
          <a:stretch/>
        </p:blipFill>
        <p:spPr>
          <a:xfrm>
            <a:off x="3688650" y="295125"/>
            <a:ext cx="2644300" cy="41398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4" name="Google Shape;84;p18"/>
          <p:cNvPicPr preferRelativeResize="0"/>
          <p:nvPr/>
        </p:nvPicPr>
        <p:blipFill rotWithShape="1">
          <a:blip r:embed="rId3">
            <a:alphaModFix/>
          </a:blip>
          <a:srcRect b="0" l="0" r="-6022" t="67361"/>
          <a:stretch/>
        </p:blipFill>
        <p:spPr>
          <a:xfrm>
            <a:off x="6389000" y="796275"/>
            <a:ext cx="2447950" cy="28684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07640"/>
            <a:ext cx="9143999" cy="261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4603" y="0"/>
            <a:ext cx="499264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000" y="748975"/>
            <a:ext cx="3363841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9966" y="1184325"/>
            <a:ext cx="4067175" cy="32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3239" y="-128975"/>
            <a:ext cx="35614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